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4731C-6BFD-4954-B600-67DBC669F007}" v="36" dt="2023-03-20T07:27:27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88" d="100"/>
          <a:sy n="88" d="100"/>
        </p:scale>
        <p:origin x="69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an chhetri" userId="d8b3f5322e5e1bca" providerId="LiveId" clId="{F3B4731C-6BFD-4954-B600-67DBC669F007}"/>
    <pc:docChg chg="undo custSel modSld">
      <pc:chgData name="kiran chhetri" userId="d8b3f5322e5e1bca" providerId="LiveId" clId="{F3B4731C-6BFD-4954-B600-67DBC669F007}" dt="2023-03-20T07:31:39.689" v="2200" actId="20577"/>
      <pc:docMkLst>
        <pc:docMk/>
      </pc:docMkLst>
      <pc:sldChg chg="addSp delSp modSp mod">
        <pc:chgData name="kiran chhetri" userId="d8b3f5322e5e1bca" providerId="LiveId" clId="{F3B4731C-6BFD-4954-B600-67DBC669F007}" dt="2023-03-20T07:31:39.689" v="2200" actId="20577"/>
        <pc:sldMkLst>
          <pc:docMk/>
          <pc:sldMk cId="2633640313" sldId="256"/>
        </pc:sldMkLst>
        <pc:spChg chg="add mod">
          <ac:chgData name="kiran chhetri" userId="d8b3f5322e5e1bca" providerId="LiveId" clId="{F3B4731C-6BFD-4954-B600-67DBC669F007}" dt="2023-03-20T07:21:11.336" v="2172" actId="1076"/>
          <ac:spMkLst>
            <pc:docMk/>
            <pc:sldMk cId="2633640313" sldId="256"/>
            <ac:spMk id="3" creationId="{D4FECB76-FB4C-907F-5B43-577FF1E57E13}"/>
          </ac:spMkLst>
        </pc:spChg>
        <pc:spChg chg="mod">
          <ac:chgData name="kiran chhetri" userId="d8b3f5322e5e1bca" providerId="LiveId" clId="{F3B4731C-6BFD-4954-B600-67DBC669F007}" dt="2023-03-20T07:03:20.326" v="2083" actId="1076"/>
          <ac:spMkLst>
            <pc:docMk/>
            <pc:sldMk cId="2633640313" sldId="256"/>
            <ac:spMk id="5" creationId="{73DB6B26-A46E-DAD1-996C-1E8A5D36103B}"/>
          </ac:spMkLst>
        </pc:spChg>
        <pc:spChg chg="add mod">
          <ac:chgData name="kiran chhetri" userId="d8b3f5322e5e1bca" providerId="LiveId" clId="{F3B4731C-6BFD-4954-B600-67DBC669F007}" dt="2023-03-20T07:07:59.177" v="2121" actId="1076"/>
          <ac:spMkLst>
            <pc:docMk/>
            <pc:sldMk cId="2633640313" sldId="256"/>
            <ac:spMk id="6" creationId="{0387A5AF-C867-0640-86C8-8B2E07B3DC7C}"/>
          </ac:spMkLst>
        </pc:spChg>
        <pc:spChg chg="add del mod">
          <ac:chgData name="kiran chhetri" userId="d8b3f5322e5e1bca" providerId="LiveId" clId="{F3B4731C-6BFD-4954-B600-67DBC669F007}" dt="2023-03-20T07:01:26.883" v="2071" actId="478"/>
          <ac:spMkLst>
            <pc:docMk/>
            <pc:sldMk cId="2633640313" sldId="256"/>
            <ac:spMk id="7" creationId="{EC52864D-DCFC-9123-B0F6-FD63D03D2630}"/>
          </ac:spMkLst>
        </pc:spChg>
        <pc:spChg chg="add mod">
          <ac:chgData name="kiran chhetri" userId="d8b3f5322e5e1bca" providerId="LiveId" clId="{F3B4731C-6BFD-4954-B600-67DBC669F007}" dt="2023-03-20T07:04:24.871" v="2091" actId="14100"/>
          <ac:spMkLst>
            <pc:docMk/>
            <pc:sldMk cId="2633640313" sldId="256"/>
            <ac:spMk id="9" creationId="{60627E55-B9EE-700F-A55A-0F5F2BFFD8BA}"/>
          </ac:spMkLst>
        </pc:spChg>
        <pc:spChg chg="mod">
          <ac:chgData name="kiran chhetri" userId="d8b3f5322e5e1bca" providerId="LiveId" clId="{F3B4731C-6BFD-4954-B600-67DBC669F007}" dt="2023-03-20T07:08:35.618" v="2124" actId="948"/>
          <ac:spMkLst>
            <pc:docMk/>
            <pc:sldMk cId="2633640313" sldId="256"/>
            <ac:spMk id="11" creationId="{AFE0F4C2-A67B-C25A-24C1-A313B3CA7151}"/>
          </ac:spMkLst>
        </pc:spChg>
        <pc:spChg chg="add del">
          <ac:chgData name="kiran chhetri" userId="d8b3f5322e5e1bca" providerId="LiveId" clId="{F3B4731C-6BFD-4954-B600-67DBC669F007}" dt="2023-03-20T07:08:08.980" v="2123" actId="22"/>
          <ac:spMkLst>
            <pc:docMk/>
            <pc:sldMk cId="2633640313" sldId="256"/>
            <ac:spMk id="12" creationId="{665501D7-E13F-EB9A-CCAB-2EDC43440384}"/>
          </ac:spMkLst>
        </pc:spChg>
        <pc:spChg chg="add mod">
          <ac:chgData name="kiran chhetri" userId="d8b3f5322e5e1bca" providerId="LiveId" clId="{F3B4731C-6BFD-4954-B600-67DBC669F007}" dt="2023-03-20T07:17:56.863" v="2144" actId="14100"/>
          <ac:spMkLst>
            <pc:docMk/>
            <pc:sldMk cId="2633640313" sldId="256"/>
            <ac:spMk id="13" creationId="{3D840ED2-B9A0-D120-4CF9-069EFEE19762}"/>
          </ac:spMkLst>
        </pc:spChg>
        <pc:spChg chg="add mod">
          <ac:chgData name="kiran chhetri" userId="d8b3f5322e5e1bca" providerId="LiveId" clId="{F3B4731C-6BFD-4954-B600-67DBC669F007}" dt="2023-03-20T07:23:59.492" v="2197" actId="14100"/>
          <ac:spMkLst>
            <pc:docMk/>
            <pc:sldMk cId="2633640313" sldId="256"/>
            <ac:spMk id="14" creationId="{B6212FFF-2872-C452-C92D-C755243A24C8}"/>
          </ac:spMkLst>
        </pc:spChg>
        <pc:spChg chg="add mod">
          <ac:chgData name="kiran chhetri" userId="d8b3f5322e5e1bca" providerId="LiveId" clId="{F3B4731C-6BFD-4954-B600-67DBC669F007}" dt="2023-03-20T07:21:41.034" v="2176" actId="14100"/>
          <ac:spMkLst>
            <pc:docMk/>
            <pc:sldMk cId="2633640313" sldId="256"/>
            <ac:spMk id="15" creationId="{6ADDDA46-DAE4-B2F8-83F6-97B07FF947BE}"/>
          </ac:spMkLst>
        </pc:spChg>
        <pc:spChg chg="add del mod">
          <ac:chgData name="kiran chhetri" userId="d8b3f5322e5e1bca" providerId="LiveId" clId="{F3B4731C-6BFD-4954-B600-67DBC669F007}" dt="2023-03-20T07:20:01.472" v="2164"/>
          <ac:spMkLst>
            <pc:docMk/>
            <pc:sldMk cId="2633640313" sldId="256"/>
            <ac:spMk id="16" creationId="{D42A8106-F708-C33C-4C5B-1A7E5B15D41A}"/>
          </ac:spMkLst>
        </pc:spChg>
        <pc:spChg chg="mod">
          <ac:chgData name="kiran chhetri" userId="d8b3f5322e5e1bca" providerId="LiveId" clId="{F3B4731C-6BFD-4954-B600-67DBC669F007}" dt="2023-03-20T07:24:09.990" v="2198" actId="1076"/>
          <ac:spMkLst>
            <pc:docMk/>
            <pc:sldMk cId="2633640313" sldId="256"/>
            <ac:spMk id="17" creationId="{EA9E811C-6047-969F-5BE9-85BB7FCCEAB2}"/>
          </ac:spMkLst>
        </pc:spChg>
        <pc:spChg chg="add mod">
          <ac:chgData name="kiran chhetri" userId="d8b3f5322e5e1bca" providerId="LiveId" clId="{F3B4731C-6BFD-4954-B600-67DBC669F007}" dt="2023-03-20T07:22:22.628" v="2186" actId="14100"/>
          <ac:spMkLst>
            <pc:docMk/>
            <pc:sldMk cId="2633640313" sldId="256"/>
            <ac:spMk id="18" creationId="{9F9CB7C8-18FB-10BC-BDBB-2C285B8B399F}"/>
          </ac:spMkLst>
        </pc:spChg>
        <pc:spChg chg="mod">
          <ac:chgData name="kiran chhetri" userId="d8b3f5322e5e1bca" providerId="LiveId" clId="{F3B4731C-6BFD-4954-B600-67DBC669F007}" dt="2023-03-20T07:08:56.221" v="2127" actId="14100"/>
          <ac:spMkLst>
            <pc:docMk/>
            <pc:sldMk cId="2633640313" sldId="256"/>
            <ac:spMk id="19" creationId="{640206E4-1A43-AE06-8267-0EEF79668475}"/>
          </ac:spMkLst>
        </pc:spChg>
        <pc:spChg chg="add mod">
          <ac:chgData name="kiran chhetri" userId="d8b3f5322e5e1bca" providerId="LiveId" clId="{F3B4731C-6BFD-4954-B600-67DBC669F007}" dt="2023-03-20T07:22:53.476" v="2191" actId="14100"/>
          <ac:spMkLst>
            <pc:docMk/>
            <pc:sldMk cId="2633640313" sldId="256"/>
            <ac:spMk id="20" creationId="{F519402B-FA0A-87AE-7028-B1B470D8CC15}"/>
          </ac:spMkLst>
        </pc:spChg>
        <pc:spChg chg="mod">
          <ac:chgData name="kiran chhetri" userId="d8b3f5322e5e1bca" providerId="LiveId" clId="{F3B4731C-6BFD-4954-B600-67DBC669F007}" dt="2023-03-20T07:31:39.689" v="2200" actId="20577"/>
          <ac:spMkLst>
            <pc:docMk/>
            <pc:sldMk cId="2633640313" sldId="256"/>
            <ac:spMk id="26" creationId="{861A25E1-1FB0-F081-05D6-C203AE9C21F8}"/>
          </ac:spMkLst>
        </pc:spChg>
        <pc:inkChg chg="add del">
          <ac:chgData name="kiran chhetri" userId="d8b3f5322e5e1bca" providerId="LiveId" clId="{F3B4731C-6BFD-4954-B600-67DBC669F007}" dt="2023-03-20T07:01:22.124" v="2070" actId="9405"/>
          <ac:inkMkLst>
            <pc:docMk/>
            <pc:sldMk cId="2633640313" sldId="256"/>
            <ac:inkMk id="8" creationId="{6FC9A9D6-A077-0AA2-6A03-84D00E92D5DA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2920-F317-D017-078F-AFB0A5770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51361-3FB5-F86E-FDD8-6C0E7AFB4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C7E1D-007E-DABD-17E4-0C447F0E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3120F-23E6-C35D-2984-C0F8D26F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AEC8-0479-8287-578E-FA50B14D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C290-FC1E-1315-8692-6134A937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37AB2-F51D-AA36-7818-E31B161BC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74E9-2F29-BAB2-310B-BB521706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80D4B-B7ED-E5A6-171C-FECD51AA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77CD3-1168-4BFA-D91B-3CADDC15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FE7EE-1889-8EB6-7573-491FC2C22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56629-C84B-5010-4E12-040C9B212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FC39F-B609-3E1F-4D86-BFCC7C12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C23E7-2A55-C01C-287E-0524EBA9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6734C-347B-7667-9276-D8974328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F9CF-C8FF-3FD2-AFF2-B22A3C2D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17FB1-EF16-208E-CD51-3E5429858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23BC-A810-8A34-696B-DA23141D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10C94-0FE8-A0C3-EC68-3C017A49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90D77-E379-7784-683A-9CBD6727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1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365D-6976-72C2-A44B-BFD989F1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71CDF-99EC-998C-AC4A-C32530AED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52D12-0007-F8CA-AC9B-CD226A6E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53A6-86AD-58EA-EFDF-DF1977FB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76BE0-C739-0E5C-21CA-1A716C52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A8F11-9A77-4310-37FF-0B701939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BAE4-BFF0-AA6D-312D-83742D752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BD191-BBD2-F2CA-E597-A8100ACEB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252BA-C1B8-F5C7-1AC5-0A3FEA58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15621-2D9E-CFC7-5FE3-1EFD8523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70AAB-1B5E-108D-9506-EA5C3475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42AAD-E9FC-7B20-240D-ECD9A8F72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55EC6-284F-EDA1-527C-663D7110E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3CCBF-11CA-4556-4C53-A2D1378B1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2EB29-5F6A-003E-59F6-E17F0579E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56109-8F83-0C84-CB32-D4E8FE6ED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F83BA-99E8-6BF3-3F46-6FAE906E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2AB2D-8FAE-F666-7430-F115EAFD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B8F727-0DED-45B2-63BC-E829C5A9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C615-8A13-A180-2141-A967210C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C65F2-BEED-CFDE-39F2-AD2E62E4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14A6A-45B5-F6A5-2AC9-8475CA4E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89EE0-D481-7578-97FF-6D28906C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38E01-162C-B10A-48E2-F96B79C5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39D4B-A732-288A-F1CB-582B9DBC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A9C39-24B6-4197-1D3D-D1E42D0A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2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9D98-201D-6858-7E23-85B5FA9A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1C399-C144-8136-404C-49DF31C4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AAF9D-4045-12B8-1DEA-8E5977C7A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8DBE5-5BDF-98B1-9B72-3F627EC8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7A440-1EB6-C0C1-9D75-EC168512E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AE00CE-015A-7658-89A1-CB686255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0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1712B-B70E-915A-0564-37A7DD20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153B9-19A9-E9EB-B8C0-64B1C41DC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F6BB-D4EE-54CA-9020-E4BEDB2F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1ED78-6AE5-1BEB-46DC-0C04A09D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8EE6D-1884-D766-A5EB-62769A6F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066E7-B659-0C3D-F102-150124EA8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0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88059-493E-4B82-22C0-973A1C01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7EDB2-6C36-A7F8-02DB-F1338EBAA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7DDCE-2C8C-4DE2-C58F-85EEBDE49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0A51-674F-4971-9541-1A0873622678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79790-2DD5-16DC-E03C-72F3A8CD3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77D69-5B28-BC1F-B6DF-5182ECC1A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C843-4811-4FFD-818B-B2862CDDE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1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DB6B26-A46E-DAD1-996C-1E8A5D36103B}"/>
              </a:ext>
            </a:extLst>
          </p:cNvPr>
          <p:cNvSpPr txBox="1"/>
          <p:nvPr/>
        </p:nvSpPr>
        <p:spPr>
          <a:xfrm>
            <a:off x="3224040" y="303742"/>
            <a:ext cx="6023374" cy="245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Intrauterine Vasopressin: Perturbing an Anesthesiologist: A case Report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0F4C2-A67B-C25A-24C1-A313B3CA7151}"/>
              </a:ext>
            </a:extLst>
          </p:cNvPr>
          <p:cNvSpPr txBox="1"/>
          <p:nvPr/>
        </p:nvSpPr>
        <p:spPr>
          <a:xfrm>
            <a:off x="2015490" y="577426"/>
            <a:ext cx="6705600" cy="430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ts val="1000"/>
              </a:lnSpc>
              <a:spcBef>
                <a:spcPts val="0"/>
              </a:spcBef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Kiran Kumar KC¹, Pawan Kumar Raya²</a:t>
            </a:r>
          </a:p>
          <a:p>
            <a:pPr marL="0" marR="0" algn="ctr">
              <a:lnSpc>
                <a:spcPts val="800"/>
              </a:lnSpc>
              <a:spcBef>
                <a:spcPts val="0"/>
              </a:spcBef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¹Speciality Doctor,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Anaesthesia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Critical care, DPOW Hospital, Grimsby</a:t>
            </a:r>
          </a:p>
          <a:p>
            <a:pPr marL="0" marR="0" algn="ctr">
              <a:lnSpc>
                <a:spcPts val="800"/>
              </a:lnSpc>
              <a:spcBef>
                <a:spcPts val="0"/>
              </a:spcBef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²Consultant, Anesthesia and Critical care, Nepal Police Hospital, Kathmandu, Nepal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9E811C-6047-969F-5BE9-85BB7FCCEAB2}"/>
              </a:ext>
            </a:extLst>
          </p:cNvPr>
          <p:cNvSpPr txBox="1"/>
          <p:nvPr/>
        </p:nvSpPr>
        <p:spPr>
          <a:xfrm>
            <a:off x="418530" y="2704562"/>
            <a:ext cx="5248782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Report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29-year-old female patient weighing 60 kg, ASA-I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normal preoperative investigations 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scheduled for laparoscopic myomectomy under General Anesthesia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 routine monitors were instituted which showed blood pressure (BP) 130/80 mmHg, heart rate (HR) 74 beats per minute (bpm) and Spo2 98%. Dexamethasone 4 mg and midazolam 2.5 mg were used as premedication.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Anaesthesia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induced with 120 mg propofol and 50 mg rocuronium. Paracetamol 1 gm and Fentanyl 100 mcg were used as multimodal analgesia. Airway was secured with 7.0-mm endotracheal tube.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Anaesthesia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maintained with isoflurane. Pneumoperitoneum created maintaining an intraabdominal pressure &lt;12 mmHg and patient was placed in Trendelenburg position.  Vasopressin 20 units was diluted in 200 ml of 0.9% normal saline to achieve a concentration of 0.1U/ml. Nearly 12 units (120 ml) of vasopressin was injected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intramyometrially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after negative aspiration of blood. Nearly, two minutes after injection, heart rate decreased to 48beats/min, Spo2 started to drop and was not recordable. ETco2 also started to drop and was flat. NIBP was in 5-minutes interval, so the change in BP couldn’t be noticed early, later the BP was also not recordable. ECG showed sinus bradycardia but carotid pulse couldn’t be felt. Cardiac Arrest- PEA was declared and CPR initiated. ACLS continued as per guidelines for nearly 25 minutes which showed non-shockable rhythm. Pink frothy discharge from ET tube was visible. 25 mins later ROSC occurred. POCUS- lung ultrasound, focused echo screening was done. Multiple B-lines in B/L lung fields were noted. Severe systolic dysfunction with EF 10-15% was noted along with full IVC and distensibility index&lt;18%. Adrenaline and Dobutamine infusion started. Procedure was abandoned and patient shifted to ICU and Mechanical Ventilation continued. ROSC and other routine care given. 2 hours later patient regained consciousness. 24 hours later, cardiac and respiratory supports were tapered and patient was extubated. Next day, she was shifted to post-operative ward and was discharged on 7</a:t>
            </a:r>
            <a:r>
              <a:rPr lang="en-US" sz="1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day from hospital.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0206E4-1A43-AE06-8267-0EEF79668475}"/>
              </a:ext>
            </a:extLst>
          </p:cNvPr>
          <p:cNvSpPr txBox="1"/>
          <p:nvPr/>
        </p:nvSpPr>
        <p:spPr>
          <a:xfrm>
            <a:off x="361690" y="1227253"/>
            <a:ext cx="54186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indent="-17145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Intramyometrial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vasopressin is one of the measures to decrease blood </a:t>
            </a:r>
            <a:r>
              <a:rPr lang="en-US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loss in myomectomy¹ 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 its vasoconstrictive effects via V1 receptors. </a:t>
            </a:r>
          </a:p>
          <a:p>
            <a:pPr marL="171450" marR="0" indent="-17145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However, sometimes lethal complications like Bradycardia, severe vasospasm, pulmonary edema and cardiac arrest have been reported</a:t>
            </a:r>
            <a:r>
              <a:rPr lang="en-US" sz="10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</a:t>
            </a: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71450" marR="0" indent="-17145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herein report a case of successful resuscitation of cardiac arrest following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intramyometrial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vasopressin injection during myomectomy and the associated implications.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861A25E1-1FB0-F081-05D6-C203AE9C2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7432" y="1301341"/>
            <a:ext cx="6143117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</a:t>
            </a:r>
          </a:p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Vasopressin is primarily an antidiuretic hormone but at  higher concentrations, it acts on V1 receptors and produces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generalised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constriction of most blood vessels</a:t>
            </a:r>
            <a:r>
              <a:rPr lang="en-US" altLang="en-US" sz="1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³.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sudden increase in blood pressure activates the baroreceptors in the aortic arch and carotid sinus, which induce the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sympathoinhibitory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reflex in the nucleus tractus solitarius, thereby lowering cardiac contractibility and heart rate and, in severe cases, causing cardiac arrest.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1D21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maximal safe dose and dilution of vasopressin is not well established. However concentrations of 0.1U/ml and total dose not exceeding 5 units aims to get the desired effect minimizing cardiovascular complications</a:t>
            </a:r>
            <a:r>
              <a:rPr lang="en-US" altLang="en-US" sz="1000" baseline="30000" dirty="0">
                <a:solidFill>
                  <a:srgbClr val="1D21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1D21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Frishman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recommended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intramyometrial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dose of 4–6 U at a concentration 0.2 U/ml as a safe dose, assuming that low dose and concentration is effective in achieving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haemostasis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without cardiac complications</a:t>
            </a:r>
            <a:r>
              <a:rPr lang="en-US" altLang="en-US" sz="1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⁵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updated Cochrane review demonstrated a reduction in intraoperative blood loss by 245.87 mL in vasopressin group compared to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placebo</a:t>
            </a:r>
            <a:r>
              <a:rPr lang="en-US" altLang="en-US" sz="1000" baseline="3000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⁶.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current case, though the concentration of 0.1U/ml was used, the dose of 12 units might have been a causative factor.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ECB76-FB4C-907F-5B43-577FF1E57E13}"/>
              </a:ext>
            </a:extLst>
          </p:cNvPr>
          <p:cNvSpPr txBox="1"/>
          <p:nvPr/>
        </p:nvSpPr>
        <p:spPr>
          <a:xfrm>
            <a:off x="5950465" y="3496814"/>
            <a:ext cx="5725885" cy="217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References</a:t>
            </a:r>
          </a:p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1. 	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Bhave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Chittawar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P,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Franik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S,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Pouwer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AW, Farquhar C. Minimally invasive surgical techniques versus open myomectomy for uterine fibroids. </a:t>
            </a:r>
            <a:r>
              <a:rPr lang="de-DE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Cochrane Database Syst Rev 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2014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;10: CD004638.</a:t>
            </a:r>
          </a:p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2.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	Jayaraman L, Sinha A PD.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Intramyometrial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vasopressin: Anesthesiologists</a:t>
            </a:r>
            <a:r>
              <a:rPr lang="ar-SA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’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nightmare. 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J </a:t>
            </a:r>
            <a:r>
              <a:rPr lang="en-US" sz="1000" i="1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Anaesthesiol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Clin </a:t>
            </a:r>
            <a:r>
              <a:rPr lang="en-US" sz="1000" i="1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Pharmacol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2012;29:135–6</a:t>
            </a:r>
          </a:p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3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. 	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Muthukumar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M, Mathews L,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Vasantha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NS, Anoop S.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Intramyometrial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vasopressin as a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haemostatic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agent: Is it really safe?. 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Indian Journal of </a:t>
            </a:r>
            <a:r>
              <a:rPr lang="en-US" sz="1000" i="1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Anaesthesia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2015;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59(1):51-3 </a:t>
            </a:r>
          </a:p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4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	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Zeqja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E,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Qirko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R. 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Vasopressine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in laparoscopic myomectomy, a review over the effectiveness, dosage and possible complications.</a:t>
            </a:r>
            <a:r>
              <a:rPr lang="en-US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IOSR J Pharm 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2016;6:23–7. </a:t>
            </a:r>
          </a:p>
          <a:p>
            <a:pPr marL="406400" marR="0" indent="-406400">
              <a:lnSpc>
                <a:spcPts val="8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5.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	</a:t>
            </a:r>
            <a:r>
              <a:rPr lang="en-US" sz="1000" dirty="0" err="1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Frishman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G. Vasopressin: if some is good, is more better? </a:t>
            </a:r>
            <a:r>
              <a:rPr lang="de-DE" sz="1000" i="1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Obstet Gynecol</a:t>
            </a:r>
            <a:r>
              <a:rPr lang="en-US" sz="1000" dirty="0">
                <a:ln>
                  <a:noFill/>
                </a:ln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2009;113(2 Pt 2):476–7</a:t>
            </a:r>
          </a:p>
          <a:p>
            <a:pPr marL="0" marR="0" algn="just">
              <a:lnSpc>
                <a:spcPts val="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6.</a:t>
            </a:r>
            <a:r>
              <a:rPr lang="en-US" sz="10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Kongnyuy</a:t>
            </a:r>
            <a:r>
              <a:rPr lang="en-US" sz="10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EJ ,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Wiysonge</a:t>
            </a:r>
            <a:r>
              <a:rPr lang="en-US" sz="10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CS . Interventions to reduce </a:t>
            </a:r>
            <a:r>
              <a:rPr lang="en-US" sz="1000" dirty="0" err="1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haemorrhage</a:t>
            </a:r>
            <a:r>
              <a:rPr lang="en-US" sz="10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during</a:t>
            </a:r>
            <a:r>
              <a:rPr lang="en-US" sz="10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myomectomy for fibroids. Cochrane Database Syst Rev 2014;8:CD005355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87A5AF-C867-0640-86C8-8B2E07B3DC7C}"/>
              </a:ext>
            </a:extLst>
          </p:cNvPr>
          <p:cNvSpPr txBox="1"/>
          <p:nvPr/>
        </p:nvSpPr>
        <p:spPr>
          <a:xfrm>
            <a:off x="6096000" y="6143696"/>
            <a:ext cx="4261758" cy="410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r>
              <a:rPr lang="en-US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No source of funding required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627E55-B9EE-700F-A55A-0F5F2BFFD8BA}"/>
              </a:ext>
            </a:extLst>
          </p:cNvPr>
          <p:cNvSpPr/>
          <p:nvPr/>
        </p:nvSpPr>
        <p:spPr>
          <a:xfrm>
            <a:off x="1191986" y="267416"/>
            <a:ext cx="8055428" cy="78897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D840ED2-B9A0-D120-4CF9-069EFEE19762}"/>
              </a:ext>
            </a:extLst>
          </p:cNvPr>
          <p:cNvSpPr/>
          <p:nvPr/>
        </p:nvSpPr>
        <p:spPr>
          <a:xfrm>
            <a:off x="171451" y="1203572"/>
            <a:ext cx="5495863" cy="138722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212FFF-2872-C452-C92D-C755243A24C8}"/>
              </a:ext>
            </a:extLst>
          </p:cNvPr>
          <p:cNvSpPr/>
          <p:nvPr/>
        </p:nvSpPr>
        <p:spPr>
          <a:xfrm>
            <a:off x="171450" y="2653950"/>
            <a:ext cx="5495862" cy="404076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DDDA46-DAE4-B2F8-83F6-97B07FF947BE}"/>
              </a:ext>
            </a:extLst>
          </p:cNvPr>
          <p:cNvSpPr/>
          <p:nvPr/>
        </p:nvSpPr>
        <p:spPr>
          <a:xfrm>
            <a:off x="5816731" y="1203573"/>
            <a:ext cx="6203818" cy="2195474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9CB7C8-18FB-10BC-BDBB-2C285B8B399F}"/>
              </a:ext>
            </a:extLst>
          </p:cNvPr>
          <p:cNvSpPr/>
          <p:nvPr/>
        </p:nvSpPr>
        <p:spPr>
          <a:xfrm flipV="1">
            <a:off x="5816730" y="3496809"/>
            <a:ext cx="6203819" cy="230527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519402B-FA0A-87AE-7028-B1B470D8CC15}"/>
              </a:ext>
            </a:extLst>
          </p:cNvPr>
          <p:cNvSpPr/>
          <p:nvPr/>
        </p:nvSpPr>
        <p:spPr>
          <a:xfrm>
            <a:off x="5816730" y="5954490"/>
            <a:ext cx="4089270" cy="636093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4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9E85942EA2042BB0575791D718127" ma:contentTypeVersion="16" ma:contentTypeDescription="Create a new document." ma:contentTypeScope="" ma:versionID="12ab945d2efe0ef10a297c059136f865">
  <xsd:schema xmlns:xsd="http://www.w3.org/2001/XMLSchema" xmlns:xs="http://www.w3.org/2001/XMLSchema" xmlns:p="http://schemas.microsoft.com/office/2006/metadata/properties" xmlns:ns2="ec49a593-3265-4a49-b71d-8db4c0af5911" xmlns:ns3="eef307fe-dfcd-4dc4-b0dc-232c2dad2b81" targetNamespace="http://schemas.microsoft.com/office/2006/metadata/properties" ma:root="true" ma:fieldsID="9fb502e339f467c4a23c9469629d027a" ns2:_="" ns3:_="">
    <xsd:import namespace="ec49a593-3265-4a49-b71d-8db4c0af5911"/>
    <xsd:import namespace="eef307fe-dfcd-4dc4-b0dc-232c2dad2b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9a593-3265-4a49-b71d-8db4c0af5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edd084-375f-4d55-8c57-698fcc9f02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307fe-dfcd-4dc4-b0dc-232c2dad2b8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914966-92ef-45d4-8a8f-bd5c406bf076}" ma:internalName="TaxCatchAll" ma:showField="CatchAllData" ma:web="eef307fe-dfcd-4dc4-b0dc-232c2dad2b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c49a593-3265-4a49-b71d-8db4c0af5911">
      <Terms xmlns="http://schemas.microsoft.com/office/infopath/2007/PartnerControls"/>
    </lcf76f155ced4ddcb4097134ff3c332f>
    <TaxCatchAll xmlns="eef307fe-dfcd-4dc4-b0dc-232c2dad2b81" xsi:nil="true"/>
  </documentManagement>
</p:properties>
</file>

<file path=customXml/itemProps1.xml><?xml version="1.0" encoding="utf-8"?>
<ds:datastoreItem xmlns:ds="http://schemas.openxmlformats.org/officeDocument/2006/customXml" ds:itemID="{67E5881D-4D73-43F3-AB25-F2E0A86137D2}"/>
</file>

<file path=customXml/itemProps2.xml><?xml version="1.0" encoding="utf-8"?>
<ds:datastoreItem xmlns:ds="http://schemas.openxmlformats.org/officeDocument/2006/customXml" ds:itemID="{D3A93C74-CE13-44A2-AE56-2F3900431DBB}"/>
</file>

<file path=customXml/itemProps3.xml><?xml version="1.0" encoding="utf-8"?>
<ds:datastoreItem xmlns:ds="http://schemas.openxmlformats.org/officeDocument/2006/customXml" ds:itemID="{13152BD5-5065-4FBF-81C3-E98CF0B6AB3F}"/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855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chhetri</dc:creator>
  <cp:lastModifiedBy>kiran chhetri</cp:lastModifiedBy>
  <cp:revision>1</cp:revision>
  <dcterms:created xsi:type="dcterms:W3CDTF">2023-03-18T04:47:52Z</dcterms:created>
  <dcterms:modified xsi:type="dcterms:W3CDTF">2023-03-20T07:31:45Z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0x0101006F39E85942EA2042BB0575791D718127</vt:lpwstr>
  </property>
</Properties>
</file>